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93" r:id="rId5"/>
    <p:sldId id="296" r:id="rId6"/>
    <p:sldId id="294" r:id="rId7"/>
    <p:sldId id="295" r:id="rId8"/>
    <p:sldId id="297" r:id="rId9"/>
    <p:sldId id="298" r:id="rId10"/>
    <p:sldId id="301" r:id="rId11"/>
    <p:sldId id="299" r:id="rId12"/>
    <p:sldId id="300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3" r:id="rId24"/>
    <p:sldId id="314" r:id="rId25"/>
    <p:sldId id="318" r:id="rId26"/>
    <p:sldId id="312" r:id="rId27"/>
    <p:sldId id="315" r:id="rId28"/>
    <p:sldId id="316" r:id="rId29"/>
    <p:sldId id="317" r:id="rId30"/>
    <p:sldId id="285" r:id="rId31"/>
    <p:sldId id="319" r:id="rId3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1" autoAdjust="0"/>
    <p:restoredTop sz="89490" autoAdjust="0"/>
  </p:normalViewPr>
  <p:slideViewPr>
    <p:cSldViewPr>
      <p:cViewPr varScale="1">
        <p:scale>
          <a:sx n="96" d="100"/>
          <a:sy n="96" d="100"/>
        </p:scale>
        <p:origin x="14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05AC4-657C-4047-8E08-FAD22CB685CD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67C49-55CE-4E04-B1DE-CBE0A25E1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CH" dirty="0">
              <a:latin typeface="Antique Olive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</a:t>
            </a:r>
            <a:r>
              <a:rPr lang="en-GB" baseline="0" dirty="0" smtClean="0"/>
              <a:t> source:</a:t>
            </a:r>
          </a:p>
          <a:p>
            <a:r>
              <a:rPr lang="en-GB" dirty="0" smtClean="0"/>
              <a:t>http://</a:t>
            </a:r>
            <a:r>
              <a:rPr lang="en-GB" dirty="0" err="1" smtClean="0"/>
              <a:t>smc.neuralcorrelate.com</a:t>
            </a:r>
            <a:r>
              <a:rPr lang="en-GB" dirty="0" smtClean="0"/>
              <a:t>/research-lines/</a:t>
            </a:r>
            <a:r>
              <a:rPr lang="en-GB" dirty="0" err="1" smtClean="0"/>
              <a:t>fixational</a:t>
            </a:r>
            <a:r>
              <a:rPr lang="en-GB" dirty="0" smtClean="0"/>
              <a:t>-eye-movements/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Image</a:t>
            </a:r>
            <a:r>
              <a:rPr lang="en-GB" baseline="0" dirty="0" smtClean="0"/>
              <a:t> source: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https://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flic.kr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/p/c1UTf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68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64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5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3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8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6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5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0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1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8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0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Relationship Id="rId3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tiff"/><Relationship Id="rId3" Type="http://schemas.openxmlformats.org/officeDocument/2006/relationships/image" Target="../media/image4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tiff"/><Relationship Id="rId6" Type="http://schemas.openxmlformats.org/officeDocument/2006/relationships/hyperlink" Target="https://github.com/junpenglao/" TargetMode="External"/><Relationship Id="rId7" Type="http://schemas.openxmlformats.org/officeDocument/2006/relationships/hyperlink" Target="http://junpenglao.xyz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Relationship Id="rId3" Type="http://schemas.openxmlformats.org/officeDocument/2006/relationships/image" Target="../media/image5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4v"/><Relationship Id="rId4" Type="http://schemas.openxmlformats.org/officeDocument/2006/relationships/video" Target="../media/media2.m4v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5099787" y="4725144"/>
            <a:ext cx="2491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Junpeng Lao, PhD</a:t>
            </a:r>
          </a:p>
          <a:p>
            <a:pPr algn="ctr"/>
            <a:r>
              <a:rPr lang="en-US" sz="1200" dirty="0" err="1" smtClean="0">
                <a:latin typeface="Cambria" charset="0"/>
                <a:ea typeface="Cambria" charset="0"/>
                <a:cs typeface="Cambria" charset="0"/>
              </a:rPr>
              <a:t>Bayes@Lund</a:t>
            </a:r>
            <a:r>
              <a:rPr lang="en-US" sz="1200" dirty="0" smtClean="0">
                <a:latin typeface="Cambria" charset="0"/>
                <a:ea typeface="Cambria" charset="0"/>
                <a:cs typeface="Cambria" charset="0"/>
              </a:rPr>
              <a:t>, 2017-04-20</a:t>
            </a:r>
            <a:endParaRPr lang="en-US" sz="12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83" y="1956612"/>
            <a:ext cx="8676456" cy="2232248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spcBef>
                <a:spcPts val="2400"/>
              </a:spcBef>
              <a:spcAft>
                <a:spcPts val="3000"/>
              </a:spcAft>
            </a:pPr>
            <a:r>
              <a:rPr lang="en-US">
                <a:latin typeface="Cambria" charset="0"/>
                <a:ea typeface="Cambria" charset="0"/>
                <a:cs typeface="Cambria" charset="0"/>
              </a:rPr>
              <a:t>Statistical Inferences of Eye movement data using Bayesian smoothing </a:t>
            </a:r>
            <a:endParaRPr lang="fr-CH" sz="2800" i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01966"/>
            <a:ext cx="1681811" cy="45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861323" y="6496592"/>
            <a:ext cx="35245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I am supported by </a:t>
            </a:r>
            <a:r>
              <a:rPr lang="en-US" sz="900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the Swiss National Science </a:t>
            </a:r>
            <a:r>
              <a:rPr lang="en-US" sz="900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Foundation</a:t>
            </a:r>
            <a:endParaRPr lang="fr-CH" sz="900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028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206" y="188639"/>
            <a:ext cx="1289488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234" y="147921"/>
            <a:ext cx="979593" cy="9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68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6912"/>
            <a:ext cx="8460432" cy="27774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Smoothing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60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Does size matter?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4653136"/>
            <a:ext cx="8820472" cy="185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1268760"/>
            <a:ext cx="8460432" cy="27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16832"/>
            <a:ext cx="7056784" cy="4198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Rethinking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5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Gaussian Distribution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564904"/>
            <a:ext cx="3980458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3" y="1916831"/>
            <a:ext cx="4414258" cy="33895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/>
          <a:stretch/>
        </p:blipFill>
        <p:spPr>
          <a:xfrm>
            <a:off x="839159" y="5761927"/>
            <a:ext cx="7321667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Gaussian Process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4414" y="1196752"/>
            <a:ext cx="6102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Gaussian distribution with infinite dimension</a:t>
            </a:r>
            <a:endParaRPr lang="en-US" sz="2400" i="0">
              <a:solidFill>
                <a:srgbClr val="000000"/>
              </a:solidFill>
              <a:effectLst/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04" y="1795422"/>
            <a:ext cx="2801555" cy="53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64004"/>
            <a:ext cx="6415430" cy="793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09" y="3394998"/>
            <a:ext cx="7628981" cy="32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2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Posterior </a:t>
            </a:r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prediction with GP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065491"/>
            <a:ext cx="7061200" cy="43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60" y="1772816"/>
            <a:ext cx="5639679" cy="2330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160" y="4306779"/>
            <a:ext cx="5639679" cy="23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55" y="1168866"/>
            <a:ext cx="7387154" cy="2963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55" y="4278315"/>
            <a:ext cx="7377418" cy="25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9" y="1185591"/>
            <a:ext cx="7386473" cy="29634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29" y="4294129"/>
            <a:ext cx="7386473" cy="25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834" y="2205670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tau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pm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gp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ExpQuad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Dim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,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length_scale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sigma2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tt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eye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n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US" dirty="0">
              <a:solidFill>
                <a:srgbClr val="333333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Cov_func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   =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X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+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)()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9" y="4294129"/>
            <a:ext cx="7386473" cy="25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356992"/>
            <a:ext cx="8244408" cy="26880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5372" y="1844824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tau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pm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gp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ExpQuad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2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,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1°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sigma2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tt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eye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n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US" dirty="0">
              <a:solidFill>
                <a:srgbClr val="333333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Cov_func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   =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X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+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)()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3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Macintosh HD:Users:admin:Desktop:Capture d’écran 2013-10-04 à 09.08.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10" y="1412776"/>
            <a:ext cx="6066155" cy="184340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54" y="4293096"/>
            <a:ext cx="290134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38322" y="327569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BMLab</a:t>
            </a:r>
            <a:endParaRPr lang="fr-CH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laoj\Google Drive\PVL_mirco\SSP2013\material\glasgow_logo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19" y="4221088"/>
            <a:ext cx="3960440" cy="14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aoj\Google Drive\PVL_mirco\SSP2013\material\20110927160517891676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8836">
            <a:off x="1988280" y="330150"/>
            <a:ext cx="1433006" cy="117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50044">
            <a:off x="3095175" y="1158250"/>
            <a:ext cx="957146" cy="603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81" y="49164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Little bit about myself…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724601" cy="4534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sparse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6" y="2132856"/>
            <a:ext cx="4470373" cy="3167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08" y="2346310"/>
            <a:ext cx="4470373" cy="29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sparse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3" y="3789040"/>
            <a:ext cx="8820472" cy="2895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32" y="1083064"/>
            <a:ext cx="3555735" cy="25194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84168" y="3789040"/>
            <a:ext cx="2898067" cy="289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95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1268760"/>
            <a:ext cx="8028384" cy="52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2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116474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Informative Prior on length scale: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ls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~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LogGaussian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(mu =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°,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sd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556792"/>
            <a:ext cx="2736304" cy="1788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84" y="3498934"/>
            <a:ext cx="7884368" cy="32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15567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Informative Prior on length scale: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ls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~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LogGaussian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(mu =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°,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sd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28513"/>
            <a:ext cx="8800184" cy="39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Overthinking: </a:t>
            </a:r>
          </a:p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what is smoothing, really?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8604448" cy="44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Overthinking: </a:t>
            </a:r>
          </a:p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what is smoothing, really?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8880"/>
            <a:ext cx="5006597" cy="1357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1830"/>
            <a:ext cx="5888039" cy="13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88640"/>
            <a:ext cx="4032448" cy="941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484784"/>
            <a:ext cx="5675119" cy="2657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567342"/>
            <a:ext cx="5493271" cy="1801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4700642"/>
            <a:ext cx="3347863" cy="1739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4567342"/>
            <a:ext cx="3471217" cy="18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8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Moving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572" y="1556792"/>
            <a:ext cx="770485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Scale up to more dimensions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Finer grid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Temporal information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Hierarchical model 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Subject effect, repeated measure, etc.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How wrong is it using Gaussian Process to model fixation data?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err="1" smtClean="0">
                <a:latin typeface="Cambria" charset="0"/>
                <a:ea typeface="Cambria" charset="0"/>
                <a:cs typeface="Cambria" charset="0"/>
              </a:rPr>
              <a:t>Dirichlet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 process? 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Unify model for both Fixation number and fixation duration: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Poisson Process for fixation number at location (</a:t>
            </a:r>
            <a:r>
              <a:rPr lang="en-GB" sz="2000" i="1" dirty="0">
                <a:latin typeface="Cambria" charset="0"/>
                <a:ea typeface="Cambria" charset="0"/>
                <a:cs typeface="Cambria" charset="0"/>
              </a:rPr>
              <a:t>x, y</a:t>
            </a: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)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Gamma distribution for fixation duration (waiting time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)</a:t>
            </a:r>
            <a:endParaRPr lang="en-GB" sz="2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aoj\Downloads\F5DSDE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727"/>
            <a:ext cx="2538630" cy="16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ipolaraspiemom.files.wordpress.com/2011/07/javan-e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" b="18753"/>
          <a:stretch/>
        </p:blipFill>
        <p:spPr bwMode="auto">
          <a:xfrm>
            <a:off x="3372914" y="1519727"/>
            <a:ext cx="2378180" cy="233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wired.com/images_blogs/wiredscience/2009/09/fmri-salm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r="10444"/>
          <a:stretch/>
        </p:blipFill>
        <p:spPr bwMode="auto">
          <a:xfrm>
            <a:off x="6189842" y="1519727"/>
            <a:ext cx="2544253" cy="16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01111" y="860434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Eye-tracking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9421" y="86043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latin typeface="Cambria" charset="0"/>
                <a:ea typeface="Cambria" charset="0"/>
                <a:cs typeface="Cambria" charset="0"/>
              </a:rPr>
              <a:t>EEG 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93506" y="917285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 err="1" smtClean="0">
                <a:latin typeface="Cambria" charset="0"/>
                <a:ea typeface="Cambria" charset="0"/>
                <a:cs typeface="Cambria" charset="0"/>
              </a:rPr>
              <a:t>fMRI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4" y="4225855"/>
            <a:ext cx="4053070" cy="22748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4575" y="5040098"/>
            <a:ext cx="34084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" charset="0"/>
                <a:ea typeface="Cambria" charset="0"/>
                <a:cs typeface="Cambria" charset="0"/>
                <a:hlinkClick r:id="rId6"/>
              </a:rPr>
              <a:t>https://github.com/junpenglao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  <a:hlinkClick r:id="rId6"/>
              </a:rPr>
              <a:t>/</a:t>
            </a:r>
            <a:endParaRPr lang="en-GB" dirty="0" smtClean="0">
              <a:latin typeface="Cambria" charset="0"/>
              <a:ea typeface="Cambria" charset="0"/>
              <a:cs typeface="Cambria" charset="0"/>
            </a:endParaRPr>
          </a:p>
          <a:p>
            <a:r>
              <a:rPr lang="en-GB" dirty="0" smtClean="0">
                <a:latin typeface="Cambria" charset="0"/>
                <a:ea typeface="Cambria" charset="0"/>
                <a:cs typeface="Cambria" charset="0"/>
                <a:hlinkClick r:id="rId7"/>
              </a:rPr>
              <a:t>http://junpenglao.xyz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281" y="49164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Little bit about myself…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6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60648"/>
            <a:ext cx="5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Cambria" charset="0"/>
                <a:ea typeface="Cambria" charset="0"/>
                <a:cs typeface="Cambria" charset="0"/>
              </a:rPr>
              <a:t>Thanks!</a:t>
            </a:r>
            <a:endParaRPr lang="en-US" sz="66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17" y="6200915"/>
            <a:ext cx="1883256" cy="50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180" y="5845982"/>
            <a:ext cx="1289488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5805264"/>
            <a:ext cx="979593" cy="904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556792"/>
            <a:ext cx="5640135" cy="3165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5965" y="4587347"/>
            <a:ext cx="6003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More information could be found on my </a:t>
            </a:r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Github</a:t>
            </a:r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 repository</a:t>
            </a:r>
            <a:r>
              <a:rPr lang="en-GB" dirty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: </a:t>
            </a:r>
            <a:endParaRPr lang="en-GB" dirty="0" smtClean="0">
              <a:solidFill>
                <a:srgbClr val="FF0000"/>
              </a:solidFill>
              <a:latin typeface="Cambria" charset="0"/>
              <a:ea typeface="Cambria" charset="0"/>
              <a:cs typeface="Cambria" charset="0"/>
            </a:endParaRPr>
          </a:p>
          <a:p>
            <a:pPr algn="r"/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junpenglao</a:t>
            </a:r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Bayesian_Smoothing_EyeMovement</a:t>
            </a:r>
            <a:endParaRPr lang="en-GB" dirty="0">
              <a:solidFill>
                <a:srgbClr val="FF0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Bonus slide</a:t>
            </a:r>
            <a:endParaRPr lang="en-US" sz="4000" dirty="0" smtClean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065491"/>
            <a:ext cx="5124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ambria" charset="0"/>
                <a:ea typeface="Cambria" charset="0"/>
                <a:cs typeface="Cambria" charset="0"/>
              </a:rPr>
              <a:t>Is it help to have mean function?</a:t>
            </a:r>
            <a:endParaRPr lang="en-GB" sz="28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6" y="2132856"/>
            <a:ext cx="4470373" cy="3167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09" y="2351300"/>
            <a:ext cx="4463025" cy="2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8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332656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Eye movement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7" name="Picture 2" descr="C:\Users\laoj\Google Drive\PVL_mirco\SSP2013\eyetremble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020722" y="2229018"/>
            <a:ext cx="4951581" cy="3638598"/>
            <a:chOff x="937115" y="3137876"/>
            <a:chExt cx="4951581" cy="3638598"/>
          </a:xfrm>
        </p:grpSpPr>
        <p:grpSp>
          <p:nvGrpSpPr>
            <p:cNvPr id="9" name="Group 8"/>
            <p:cNvGrpSpPr/>
            <p:nvPr/>
          </p:nvGrpSpPr>
          <p:grpSpPr>
            <a:xfrm>
              <a:off x="937115" y="3137876"/>
              <a:ext cx="4841782" cy="3389821"/>
              <a:chOff x="937115" y="3137876"/>
              <a:chExt cx="4841782" cy="3389821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53"/>
              <a:stretch>
                <a:fillRect/>
              </a:stretch>
            </p:blipFill>
            <p:spPr bwMode="auto">
              <a:xfrm>
                <a:off x="3419872" y="3137876"/>
                <a:ext cx="2359025" cy="3389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753"/>
              <a:stretch>
                <a:fillRect/>
              </a:stretch>
            </p:blipFill>
            <p:spPr bwMode="auto">
              <a:xfrm>
                <a:off x="937115" y="3292136"/>
                <a:ext cx="2214563" cy="308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3851920" y="6407142"/>
              <a:ext cx="2036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Yarbus</a:t>
              </a:r>
              <a:r>
                <a:rPr lang="en-US" dirty="0"/>
                <a:t>, A. L. (1967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76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88840"/>
            <a:ext cx="6350000" cy="422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The Question: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oup1-1-29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43" y="2852936"/>
            <a:ext cx="3605569" cy="28447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Fixations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2" name="Group2-1-296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8953" y="2852936"/>
            <a:ext cx="3605569" cy="2844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111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7621" y="176207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38862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886200" cy="292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552" y="175658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7008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NHST using ROI: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70584" y="3645024"/>
            <a:ext cx="1512168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 rot="5400000">
            <a:off x="2148568" y="4509120"/>
            <a:ext cx="956200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940152" y="3622562"/>
            <a:ext cx="1512168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 rot="5400000">
            <a:off x="6218136" y="4486658"/>
            <a:ext cx="956200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1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38862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886200" cy="2921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43" y="2725147"/>
            <a:ext cx="2904774" cy="2904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26" y="2725147"/>
            <a:ext cx="2904774" cy="2904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552" y="175658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7008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Data-driven analysis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792" y="3933056"/>
            <a:ext cx="236364" cy="2363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6876256" y="3941170"/>
            <a:ext cx="236364" cy="2363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4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200800" cy="5284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Spatial mapping </a:t>
            </a:r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of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2276872"/>
            <a:ext cx="4320480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348</Words>
  <Application>Microsoft Macintosh PowerPoint</Application>
  <PresentationFormat>On-screen Show (4:3)</PresentationFormat>
  <Paragraphs>79</Paragraphs>
  <Slides>31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Antique Olive</vt:lpstr>
      <vt:lpstr>Calibri</vt:lpstr>
      <vt:lpstr>Cambria</vt:lpstr>
      <vt:lpstr>ＭＳ Ｐゴシック</vt:lpstr>
      <vt:lpstr>Times New Roman</vt:lpstr>
      <vt:lpstr>Arial</vt:lpstr>
      <vt:lpstr>Office Theme</vt:lpstr>
      <vt:lpstr>Statistical Inferences of Eye movement data using Bayesian smoothing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UNIFR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Vision  Through Eye Movement Diversity</dc:title>
  <dc:creator>LAO Junpeng</dc:creator>
  <cp:lastModifiedBy>junpeng Lao</cp:lastModifiedBy>
  <cp:revision>127</cp:revision>
  <dcterms:created xsi:type="dcterms:W3CDTF">2015-03-14T09:19:56Z</dcterms:created>
  <dcterms:modified xsi:type="dcterms:W3CDTF">2017-04-19T13:29:31Z</dcterms:modified>
</cp:coreProperties>
</file>